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Retropix" charset="1" panose="00000000000000000000"/>
      <p:regular r:id="rId19"/>
    </p:embeddedFont>
    <p:embeddedFont>
      <p:font typeface="Bright Retro" charset="1" panose="00000000000000000000"/>
      <p:regular r:id="rId20"/>
    </p:embeddedFont>
    <p:embeddedFont>
      <p:font typeface="Cranberry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19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0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7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344622"/>
            <a:ext cx="6047456" cy="7768433"/>
          </a:xfrm>
          <a:custGeom>
            <a:avLst/>
            <a:gdLst/>
            <a:ahLst/>
            <a:cxnLst/>
            <a:rect r="r" b="b" t="t" l="l"/>
            <a:pathLst>
              <a:path h="7768433" w="6047456">
                <a:moveTo>
                  <a:pt x="0" y="0"/>
                </a:moveTo>
                <a:lnTo>
                  <a:pt x="6047456" y="0"/>
                </a:lnTo>
                <a:lnTo>
                  <a:pt x="6047456" y="7768433"/>
                </a:lnTo>
                <a:lnTo>
                  <a:pt x="0" y="7768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654" t="-4824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047456" y="1754794"/>
            <a:ext cx="8330721" cy="8330721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4"/>
              <a:stretch>
                <a:fillRect l="-2388" t="-1495" r="0" b="-892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509538">
            <a:off x="11608416" y="-2608023"/>
            <a:ext cx="10739622" cy="16109433"/>
          </a:xfrm>
          <a:custGeom>
            <a:avLst/>
            <a:gdLst/>
            <a:ahLst/>
            <a:cxnLst/>
            <a:rect r="r" b="b" t="t" l="l"/>
            <a:pathLst>
              <a:path h="16109433" w="10739622">
                <a:moveTo>
                  <a:pt x="0" y="0"/>
                </a:moveTo>
                <a:lnTo>
                  <a:pt x="10739622" y="0"/>
                </a:lnTo>
                <a:lnTo>
                  <a:pt x="10739622" y="16109433"/>
                </a:lnTo>
                <a:lnTo>
                  <a:pt x="0" y="161094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34871" y="-123776"/>
            <a:ext cx="10236031" cy="1642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02"/>
              </a:lnSpc>
            </a:pPr>
            <a:r>
              <a:rPr lang="en-US" sz="9585">
                <a:solidFill>
                  <a:srgbClr val="1D1B18"/>
                </a:solidFill>
                <a:latin typeface="Retropix"/>
                <a:ea typeface="Retropix"/>
                <a:cs typeface="Retropix"/>
                <a:sym typeface="Retropix"/>
              </a:rPr>
              <a:t>Recrea De Juerga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08193" y="1452238"/>
            <a:ext cx="15838724" cy="1131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0"/>
              </a:lnSpc>
              <a:spcBef>
                <a:spcPct val="0"/>
              </a:spcBef>
            </a:pPr>
            <a:r>
              <a:rPr lang="en-US" sz="3525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“Una aplicación qu</a:t>
            </a:r>
            <a:r>
              <a:rPr lang="en-US" sz="3525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e une fútbol, videojuegos y diseño personal.”</a:t>
            </a:r>
          </a:p>
          <a:p>
            <a:pPr algn="ctr">
              <a:lnSpc>
                <a:spcPts val="423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620441" y="9528627"/>
            <a:ext cx="7464891" cy="104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5"/>
              </a:lnSpc>
              <a:spcBef>
                <a:spcPct val="0"/>
              </a:spcBef>
            </a:pPr>
            <a:r>
              <a:rPr lang="en-US" sz="3245">
                <a:solidFill>
                  <a:srgbClr val="000000"/>
                </a:solidFill>
                <a:latin typeface="Retropix"/>
                <a:ea typeface="Retropix"/>
                <a:cs typeface="Retropix"/>
                <a:sym typeface="Retropix"/>
              </a:rPr>
              <a:t>Proy</a:t>
            </a:r>
            <a:r>
              <a:rPr lang="en-US" sz="3245">
                <a:solidFill>
                  <a:srgbClr val="000000"/>
                </a:solidFill>
                <a:latin typeface="Retropix"/>
                <a:ea typeface="Retropix"/>
                <a:cs typeface="Retropix"/>
                <a:sym typeface="Retropix"/>
              </a:rPr>
              <a:t>ecto DAW – Jorge González Pérez</a:t>
            </a:r>
          </a:p>
          <a:p>
            <a:pPr algn="ctr">
              <a:lnSpc>
                <a:spcPts val="389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7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22664" y="2037471"/>
            <a:ext cx="4004748" cy="3631991"/>
          </a:xfrm>
          <a:custGeom>
            <a:avLst/>
            <a:gdLst/>
            <a:ahLst/>
            <a:cxnLst/>
            <a:rect r="r" b="b" t="t" l="l"/>
            <a:pathLst>
              <a:path h="3631991" w="4004748">
                <a:moveTo>
                  <a:pt x="0" y="0"/>
                </a:moveTo>
                <a:lnTo>
                  <a:pt x="4004747" y="0"/>
                </a:lnTo>
                <a:lnTo>
                  <a:pt x="4004747" y="3631991"/>
                </a:lnTo>
                <a:lnTo>
                  <a:pt x="0" y="3631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483545" y="650436"/>
            <a:ext cx="1287734" cy="460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0"/>
              </a:lnSpc>
              <a:spcBef>
                <a:spcPct val="0"/>
              </a:spcBef>
            </a:pPr>
            <a:r>
              <a:rPr lang="en-US" sz="3058">
                <a:solidFill>
                  <a:srgbClr val="FFFFFF"/>
                </a:solidFill>
                <a:latin typeface="Bright Retro"/>
                <a:ea typeface="Bright Retro"/>
                <a:cs typeface="Bright Retro"/>
                <a:sym typeface="Bright Retro"/>
              </a:rPr>
              <a:t>Lombok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315777" y="183199"/>
            <a:ext cx="1623268" cy="1623268"/>
          </a:xfrm>
          <a:custGeom>
            <a:avLst/>
            <a:gdLst/>
            <a:ahLst/>
            <a:cxnLst/>
            <a:rect r="r" b="b" t="t" l="l"/>
            <a:pathLst>
              <a:path h="1623268" w="1623268">
                <a:moveTo>
                  <a:pt x="0" y="0"/>
                </a:moveTo>
                <a:lnTo>
                  <a:pt x="1623269" y="0"/>
                </a:lnTo>
                <a:lnTo>
                  <a:pt x="1623269" y="1623268"/>
                </a:lnTo>
                <a:lnTo>
                  <a:pt x="0" y="1623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037471"/>
            <a:ext cx="8660222" cy="7826676"/>
          </a:xfrm>
          <a:custGeom>
            <a:avLst/>
            <a:gdLst/>
            <a:ahLst/>
            <a:cxnLst/>
            <a:rect r="r" b="b" t="t" l="l"/>
            <a:pathLst>
              <a:path h="7826676" w="8660222">
                <a:moveTo>
                  <a:pt x="0" y="0"/>
                </a:moveTo>
                <a:lnTo>
                  <a:pt x="8660222" y="0"/>
                </a:lnTo>
                <a:lnTo>
                  <a:pt x="8660222" y="7826676"/>
                </a:lnTo>
                <a:lnTo>
                  <a:pt x="0" y="7826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37323" y="6762865"/>
            <a:ext cx="8060289" cy="2495435"/>
          </a:xfrm>
          <a:custGeom>
            <a:avLst/>
            <a:gdLst/>
            <a:ahLst/>
            <a:cxnLst/>
            <a:rect r="r" b="b" t="t" l="l"/>
            <a:pathLst>
              <a:path h="2495435" w="8060289">
                <a:moveTo>
                  <a:pt x="0" y="0"/>
                </a:moveTo>
                <a:lnTo>
                  <a:pt x="8060289" y="0"/>
                </a:lnTo>
                <a:lnTo>
                  <a:pt x="8060289" y="2495435"/>
                </a:lnTo>
                <a:lnTo>
                  <a:pt x="0" y="24954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63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9264"/>
            <a:ext cx="5766084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50"/>
              </a:lnSpc>
            </a:pPr>
            <a:r>
              <a:rPr lang="en-US" sz="10125">
                <a:solidFill>
                  <a:srgbClr val="FFFFFF"/>
                </a:solidFill>
                <a:latin typeface="Bright Retro"/>
                <a:ea typeface="Bright Retro"/>
                <a:cs typeface="Bright Retro"/>
                <a:sym typeface="Bright Retro"/>
              </a:rPr>
              <a:t>Spring Boot</a:t>
            </a:r>
          </a:p>
        </p:txBody>
      </p:sp>
      <p:sp>
        <p:nvSpPr>
          <p:cNvPr name="TextBox 9" id="9"/>
          <p:cNvSpPr txBox="true"/>
          <p:nvPr/>
        </p:nvSpPr>
        <p:spPr>
          <a:xfrm rot="-5400000">
            <a:off x="-146506" y="5598384"/>
            <a:ext cx="1645563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9"/>
              </a:lnSpc>
              <a:spcBef>
                <a:spcPct val="0"/>
              </a:spcBef>
            </a:pPr>
            <a:r>
              <a:rPr lang="en-US" sz="4615">
                <a:solidFill>
                  <a:srgbClr val="FFFFFF"/>
                </a:solidFill>
                <a:latin typeface="Bright Retro"/>
                <a:ea typeface="Bright Retro"/>
                <a:cs typeface="Bright Retro"/>
                <a:sym typeface="Bright Retro"/>
              </a:rPr>
              <a:t>Entidad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22664" y="1101617"/>
            <a:ext cx="929759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9"/>
              </a:lnSpc>
              <a:spcBef>
                <a:spcPct val="0"/>
              </a:spcBef>
            </a:pPr>
            <a:r>
              <a:rPr lang="en-US" sz="4615">
                <a:solidFill>
                  <a:srgbClr val="FFFFFF"/>
                </a:solidFill>
                <a:latin typeface="Bright Retro"/>
                <a:ea typeface="Bright Retro"/>
                <a:cs typeface="Bright Retro"/>
                <a:sym typeface="Bright Retro"/>
              </a:rPr>
              <a:t>DTO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7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77823"/>
            <a:ext cx="15800192" cy="2113276"/>
          </a:xfrm>
          <a:custGeom>
            <a:avLst/>
            <a:gdLst/>
            <a:ahLst/>
            <a:cxnLst/>
            <a:rect r="r" b="b" t="t" l="l"/>
            <a:pathLst>
              <a:path h="2113276" w="15800192">
                <a:moveTo>
                  <a:pt x="0" y="0"/>
                </a:moveTo>
                <a:lnTo>
                  <a:pt x="15800192" y="0"/>
                </a:lnTo>
                <a:lnTo>
                  <a:pt x="15800192" y="2113276"/>
                </a:lnTo>
                <a:lnTo>
                  <a:pt x="0" y="2113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510212"/>
            <a:ext cx="14907990" cy="4081062"/>
          </a:xfrm>
          <a:custGeom>
            <a:avLst/>
            <a:gdLst/>
            <a:ahLst/>
            <a:cxnLst/>
            <a:rect r="r" b="b" t="t" l="l"/>
            <a:pathLst>
              <a:path h="4081062" w="14907990">
                <a:moveTo>
                  <a:pt x="0" y="0"/>
                </a:moveTo>
                <a:lnTo>
                  <a:pt x="14907990" y="0"/>
                </a:lnTo>
                <a:lnTo>
                  <a:pt x="14907990" y="4081063"/>
                </a:lnTo>
                <a:lnTo>
                  <a:pt x="0" y="40810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2124032" y="674"/>
            <a:ext cx="12451566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50"/>
              </a:lnSpc>
            </a:pPr>
            <a:r>
              <a:rPr lang="en-US" sz="10125">
                <a:solidFill>
                  <a:srgbClr val="FFFFFF"/>
                </a:solidFill>
                <a:latin typeface="Bright Retro"/>
                <a:ea typeface="Bright Retro"/>
                <a:cs typeface="Bright Retro"/>
                <a:sym typeface="Bright Retro"/>
              </a:rPr>
              <a:t>Spring Boot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638974"/>
            <a:ext cx="125730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3569">
                <a:solidFill>
                  <a:srgbClr val="000000"/>
                </a:solidFill>
                <a:latin typeface="Bright Retro"/>
                <a:ea typeface="Bright Retro"/>
                <a:cs typeface="Bright Retro"/>
                <a:sym typeface="Bright Retro"/>
              </a:rPr>
              <a:t>Mapper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872038"/>
            <a:ext cx="375737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3569">
                <a:solidFill>
                  <a:srgbClr val="000000"/>
                </a:solidFill>
                <a:latin typeface="Bright Retro"/>
                <a:ea typeface="Bright Retro"/>
                <a:cs typeface="Bright Retro"/>
                <a:sym typeface="Bright Retro"/>
              </a:rPr>
              <a:t>@R</a:t>
            </a:r>
            <a:r>
              <a:rPr lang="en-US" sz="3569">
                <a:solidFill>
                  <a:srgbClr val="000000"/>
                </a:solidFill>
                <a:latin typeface="Bright Retro"/>
                <a:ea typeface="Bright Retro"/>
                <a:cs typeface="Bright Retro"/>
                <a:sym typeface="Bright Retro"/>
              </a:rPr>
              <a:t>estControllerAdvice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7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52876" y="2420708"/>
            <a:ext cx="3806657" cy="2379160"/>
          </a:xfrm>
          <a:custGeom>
            <a:avLst/>
            <a:gdLst/>
            <a:ahLst/>
            <a:cxnLst/>
            <a:rect r="r" b="b" t="t" l="l"/>
            <a:pathLst>
              <a:path h="2379160" w="3806657">
                <a:moveTo>
                  <a:pt x="0" y="0"/>
                </a:moveTo>
                <a:lnTo>
                  <a:pt x="3806656" y="0"/>
                </a:lnTo>
                <a:lnTo>
                  <a:pt x="3806656" y="2379160"/>
                </a:lnTo>
                <a:lnTo>
                  <a:pt x="0" y="2379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9144000" y="1897380"/>
            <a:ext cx="0" cy="838962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102605" y="2825711"/>
            <a:ext cx="3655275" cy="1974157"/>
          </a:xfrm>
          <a:custGeom>
            <a:avLst/>
            <a:gdLst/>
            <a:ahLst/>
            <a:cxnLst/>
            <a:rect r="r" b="b" t="t" l="l"/>
            <a:pathLst>
              <a:path h="1974157" w="3655275">
                <a:moveTo>
                  <a:pt x="0" y="0"/>
                </a:moveTo>
                <a:lnTo>
                  <a:pt x="3655275" y="0"/>
                </a:lnTo>
                <a:lnTo>
                  <a:pt x="3655275" y="1974157"/>
                </a:lnTo>
                <a:lnTo>
                  <a:pt x="0" y="19741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52876" y="5934472"/>
            <a:ext cx="4958555" cy="2618409"/>
          </a:xfrm>
          <a:custGeom>
            <a:avLst/>
            <a:gdLst/>
            <a:ahLst/>
            <a:cxnLst/>
            <a:rect r="r" b="b" t="t" l="l"/>
            <a:pathLst>
              <a:path h="2618409" w="4958555">
                <a:moveTo>
                  <a:pt x="0" y="0"/>
                </a:moveTo>
                <a:lnTo>
                  <a:pt x="4958555" y="0"/>
                </a:lnTo>
                <a:lnTo>
                  <a:pt x="4958555" y="2618409"/>
                </a:lnTo>
                <a:lnTo>
                  <a:pt x="0" y="26184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05" t="0" r="-280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96389" y="5828568"/>
            <a:ext cx="4843223" cy="2724313"/>
          </a:xfrm>
          <a:custGeom>
            <a:avLst/>
            <a:gdLst/>
            <a:ahLst/>
            <a:cxnLst/>
            <a:rect r="r" b="b" t="t" l="l"/>
            <a:pathLst>
              <a:path h="2724313" w="4843223">
                <a:moveTo>
                  <a:pt x="0" y="0"/>
                </a:moveTo>
                <a:lnTo>
                  <a:pt x="4843223" y="0"/>
                </a:lnTo>
                <a:lnTo>
                  <a:pt x="4843223" y="2724313"/>
                </a:lnTo>
                <a:lnTo>
                  <a:pt x="0" y="2724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84944" y="257175"/>
            <a:ext cx="15918112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50"/>
              </a:lnSpc>
            </a:pPr>
            <a:r>
              <a:rPr lang="en-US" sz="10125">
                <a:solidFill>
                  <a:srgbClr val="FFFFFF"/>
                </a:solidFill>
                <a:latin typeface="Bright Retro"/>
                <a:ea typeface="Bright Retro"/>
                <a:cs typeface="Bright Retro"/>
                <a:sym typeface="Bright Retro"/>
              </a:rPr>
              <a:t>Spring Boot vs Laravel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77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18217" y="2260568"/>
            <a:ext cx="12451566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50"/>
              </a:lnSpc>
            </a:pPr>
            <a:r>
              <a:rPr lang="en-US" sz="10125">
                <a:solidFill>
                  <a:srgbClr val="FFFFFF"/>
                </a:solidFill>
                <a:latin typeface="Bright Retro"/>
                <a:ea typeface="Bright Retro"/>
                <a:cs typeface="Bright Retro"/>
                <a:sym typeface="Bright Retro"/>
              </a:rPr>
              <a:t>Bibliografía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82639" y="4003433"/>
            <a:ext cx="7722722" cy="5711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12"/>
              </a:lnSpc>
              <a:spcBef>
                <a:spcPct val="0"/>
              </a:spcBef>
            </a:pPr>
            <a:r>
              <a:rPr lang="en-US" sz="7510">
                <a:solidFill>
                  <a:srgbClr val="000000"/>
                </a:solidFill>
                <a:latin typeface="Bright Retro"/>
                <a:ea typeface="Bright Retro"/>
                <a:cs typeface="Bright Retro"/>
                <a:sym typeface="Bright Retro"/>
              </a:rPr>
              <a:t>Midudev</a:t>
            </a:r>
          </a:p>
          <a:p>
            <a:pPr algn="ctr">
              <a:lnSpc>
                <a:spcPts val="9012"/>
              </a:lnSpc>
              <a:spcBef>
                <a:spcPct val="0"/>
              </a:spcBef>
            </a:pPr>
            <a:r>
              <a:rPr lang="en-US" sz="7510">
                <a:solidFill>
                  <a:srgbClr val="000000"/>
                </a:solidFill>
                <a:latin typeface="Bright Retro"/>
                <a:ea typeface="Bright Retro"/>
                <a:cs typeface="Bright Retro"/>
                <a:sym typeface="Bright Retro"/>
              </a:rPr>
              <a:t>OpenWebinars</a:t>
            </a:r>
          </a:p>
          <a:p>
            <a:pPr algn="ctr">
              <a:lnSpc>
                <a:spcPts val="9012"/>
              </a:lnSpc>
              <a:spcBef>
                <a:spcPct val="0"/>
              </a:spcBef>
            </a:pPr>
            <a:r>
              <a:rPr lang="en-US" sz="7510">
                <a:solidFill>
                  <a:srgbClr val="000000"/>
                </a:solidFill>
                <a:latin typeface="Bright Retro"/>
                <a:ea typeface="Bright Retro"/>
                <a:cs typeface="Bright Retro"/>
                <a:sym typeface="Bright Retro"/>
              </a:rPr>
              <a:t>Pablo San Segundo</a:t>
            </a:r>
          </a:p>
          <a:p>
            <a:pPr algn="ctr">
              <a:lnSpc>
                <a:spcPts val="9012"/>
              </a:lnSpc>
              <a:spcBef>
                <a:spcPct val="0"/>
              </a:spcBef>
            </a:pPr>
            <a:r>
              <a:rPr lang="en-US" sz="7510">
                <a:solidFill>
                  <a:srgbClr val="000000"/>
                </a:solidFill>
                <a:latin typeface="Bright Retro"/>
                <a:ea typeface="Bright Retro"/>
                <a:cs typeface="Bright Retro"/>
                <a:sym typeface="Bright Retro"/>
              </a:rPr>
              <a:t>Alexander Paredes</a:t>
            </a:r>
          </a:p>
          <a:p>
            <a:pPr algn="ctr">
              <a:lnSpc>
                <a:spcPts val="9012"/>
              </a:lnSpc>
              <a:spcBef>
                <a:spcPct val="0"/>
              </a:spcBef>
            </a:pPr>
            <a:r>
              <a:rPr lang="en-US" sz="7510">
                <a:solidFill>
                  <a:srgbClr val="000000"/>
                </a:solidFill>
                <a:latin typeface="Bright Retro"/>
                <a:ea typeface="Bright Retro"/>
                <a:cs typeface="Bright Retro"/>
                <a:sym typeface="Bright Retro"/>
              </a:rPr>
              <a:t>Sergio Pérez González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68622" y="366017"/>
            <a:ext cx="13750756" cy="169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17"/>
              </a:lnSpc>
            </a:pPr>
            <a:r>
              <a:rPr lang="en-US" sz="11181">
                <a:solidFill>
                  <a:srgbClr val="FFFFFF"/>
                </a:solidFill>
                <a:latin typeface="Bright Retro"/>
                <a:ea typeface="Bright Retro"/>
                <a:cs typeface="Bright Retro"/>
                <a:sym typeface="Bright Retro"/>
              </a:rPr>
              <a:t>Gracias por tu atención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8063518" cy="10287000"/>
          </a:xfrm>
          <a:custGeom>
            <a:avLst/>
            <a:gdLst/>
            <a:ahLst/>
            <a:cxnLst/>
            <a:rect r="r" b="b" t="t" l="l"/>
            <a:pathLst>
              <a:path h="10287000" w="8063518">
                <a:moveTo>
                  <a:pt x="0" y="0"/>
                </a:moveTo>
                <a:lnTo>
                  <a:pt x="8063518" y="0"/>
                </a:lnTo>
                <a:lnTo>
                  <a:pt x="806351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165" t="0" r="-1339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63518" y="0"/>
            <a:ext cx="10224482" cy="10287000"/>
            <a:chOff x="0" y="0"/>
            <a:chExt cx="80786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7860" cy="812800"/>
            </a:xfrm>
            <a:custGeom>
              <a:avLst/>
              <a:gdLst/>
              <a:ahLst/>
              <a:cxnLst/>
              <a:rect r="r" b="b" t="t" l="l"/>
              <a:pathLst>
                <a:path h="812800" w="807860">
                  <a:moveTo>
                    <a:pt x="0" y="0"/>
                  </a:moveTo>
                  <a:lnTo>
                    <a:pt x="807860" y="0"/>
                  </a:lnTo>
                  <a:lnTo>
                    <a:pt x="80786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305" t="0" r="-305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84174" y="469357"/>
            <a:ext cx="6501558" cy="112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3"/>
              </a:lnSpc>
              <a:spcBef>
                <a:spcPct val="0"/>
              </a:spcBef>
            </a:pPr>
            <a:r>
              <a:rPr lang="en-US" sz="7494">
                <a:solidFill>
                  <a:srgbClr val="000000"/>
                </a:solidFill>
                <a:latin typeface="Bright Retro"/>
                <a:ea typeface="Bright Retro"/>
                <a:cs typeface="Bright Retro"/>
                <a:sym typeface="Bright Retro"/>
              </a:rPr>
              <a:t>Tecnologías usadas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4174" y="2196757"/>
            <a:ext cx="2385100" cy="912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3"/>
              </a:lnSpc>
              <a:spcBef>
                <a:spcPct val="0"/>
              </a:spcBef>
            </a:pPr>
            <a:r>
              <a:rPr lang="en-US" sz="6077">
                <a:solidFill>
                  <a:srgbClr val="F6F3EF"/>
                </a:solidFill>
                <a:latin typeface="Bright Retro"/>
                <a:ea typeface="Bright Retro"/>
                <a:cs typeface="Bright Retro"/>
                <a:sym typeface="Bright Retro"/>
              </a:rPr>
              <a:t>Angular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4174" y="3109010"/>
            <a:ext cx="7236725" cy="1024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0"/>
              </a:lnSpc>
              <a:spcBef>
                <a:spcPct val="0"/>
              </a:spcBef>
            </a:pPr>
            <a:r>
              <a:rPr lang="en-US" sz="3433">
                <a:solidFill>
                  <a:srgbClr val="000000"/>
                </a:solidFill>
                <a:latin typeface="Bright Retro"/>
                <a:ea typeface="Bright Retro"/>
                <a:cs typeface="Bright Retro"/>
                <a:sym typeface="Bright Retro"/>
              </a:rPr>
              <a:t>Framework frontend basado en TypeScript y SPA(Singleton Page Application)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3955" y="4714917"/>
            <a:ext cx="3374068" cy="84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1"/>
              </a:lnSpc>
              <a:spcBef>
                <a:spcPct val="0"/>
              </a:spcBef>
            </a:pPr>
            <a:r>
              <a:rPr lang="en-US" sz="5550">
                <a:solidFill>
                  <a:srgbClr val="FFFFFF"/>
                </a:solidFill>
                <a:latin typeface="Bright Retro"/>
                <a:ea typeface="Bright Retro"/>
                <a:cs typeface="Bright Retro"/>
                <a:sym typeface="Bright Retro"/>
              </a:rPr>
              <a:t>Spring Boot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4174" y="5683648"/>
            <a:ext cx="7236725" cy="106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3569">
                <a:solidFill>
                  <a:srgbClr val="000000"/>
                </a:solidFill>
                <a:latin typeface="Bright Retro"/>
                <a:ea typeface="Bright Retro"/>
                <a:cs typeface="Bright Retro"/>
                <a:sym typeface="Bright Retro"/>
              </a:rPr>
              <a:t>Framework backend basado en Java.</a:t>
            </a:r>
          </a:p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3569">
                <a:solidFill>
                  <a:srgbClr val="000000"/>
                </a:solidFill>
                <a:latin typeface="Bright Retro"/>
                <a:ea typeface="Bright Retro"/>
                <a:cs typeface="Bright Retro"/>
                <a:sym typeface="Bright Retro"/>
              </a:rPr>
              <a:t>Arquitectura por capas.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3955" y="7165120"/>
            <a:ext cx="3137298" cy="779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3"/>
              </a:lnSpc>
              <a:spcBef>
                <a:spcPct val="0"/>
              </a:spcBef>
            </a:pPr>
            <a:r>
              <a:rPr lang="en-US" sz="5161">
                <a:solidFill>
                  <a:srgbClr val="FFFFFF"/>
                </a:solidFill>
                <a:latin typeface="Bright Retro"/>
                <a:ea typeface="Bright Retro"/>
                <a:cs typeface="Bright Retro"/>
                <a:sym typeface="Bright Retro"/>
              </a:rPr>
              <a:t>PostgreSQL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4174" y="8059033"/>
            <a:ext cx="7643106" cy="1013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8"/>
              </a:lnSpc>
            </a:pPr>
            <a:r>
              <a:rPr lang="en-US" sz="3365">
                <a:solidFill>
                  <a:srgbClr val="000000"/>
                </a:solidFill>
                <a:latin typeface="Bright Retro"/>
                <a:ea typeface="Bright Retro"/>
                <a:cs typeface="Bright Retro"/>
                <a:sym typeface="Bright Retro"/>
              </a:rPr>
              <a:t>Sistema gestor de base de datos relacionales</a:t>
            </a:r>
          </a:p>
          <a:p>
            <a:pPr algn="l">
              <a:lnSpc>
                <a:spcPts val="4038"/>
              </a:lnSpc>
              <a:spcBef>
                <a:spcPct val="0"/>
              </a:spcBef>
            </a:pPr>
            <a:r>
              <a:rPr lang="en-US" sz="3365">
                <a:solidFill>
                  <a:srgbClr val="000000"/>
                </a:solidFill>
                <a:latin typeface="Bright Retro"/>
                <a:ea typeface="Bright Retro"/>
                <a:cs typeface="Bright Retro"/>
                <a:sym typeface="Bright Retro"/>
              </a:rPr>
              <a:t>Soporta unas grandes cantidades de trabajo.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7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25442" y="3339901"/>
            <a:ext cx="11416735" cy="4761197"/>
          </a:xfrm>
          <a:custGeom>
            <a:avLst/>
            <a:gdLst/>
            <a:ahLst/>
            <a:cxnLst/>
            <a:rect r="r" b="b" t="t" l="l"/>
            <a:pathLst>
              <a:path h="4761197" w="11416735">
                <a:moveTo>
                  <a:pt x="0" y="0"/>
                </a:moveTo>
                <a:lnTo>
                  <a:pt x="11416735" y="0"/>
                </a:lnTo>
                <a:lnTo>
                  <a:pt x="11416735" y="4761197"/>
                </a:lnTo>
                <a:lnTo>
                  <a:pt x="0" y="47611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7" t="0" r="-3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4172534" cy="10287000"/>
          </a:xfrm>
          <a:custGeom>
            <a:avLst/>
            <a:gdLst/>
            <a:ahLst/>
            <a:cxnLst/>
            <a:rect r="r" b="b" t="t" l="l"/>
            <a:pathLst>
              <a:path h="10287000" w="4172534">
                <a:moveTo>
                  <a:pt x="0" y="0"/>
                </a:moveTo>
                <a:lnTo>
                  <a:pt x="4172534" y="0"/>
                </a:lnTo>
                <a:lnTo>
                  <a:pt x="417253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36" t="0" r="-6473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83126" y="336295"/>
            <a:ext cx="8419521" cy="2083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29"/>
              </a:lnSpc>
            </a:pPr>
            <a:r>
              <a:rPr lang="en-US" sz="12107">
                <a:solidFill>
                  <a:srgbClr val="FFFFFF"/>
                </a:solidFill>
                <a:latin typeface="Cranberry"/>
                <a:ea typeface="Cranberry"/>
                <a:cs typeface="Cranberry"/>
                <a:sym typeface="Cranberry"/>
              </a:rPr>
              <a:t>ANGULAR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7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1049" y="2321945"/>
            <a:ext cx="7918177" cy="841933"/>
          </a:xfrm>
          <a:custGeom>
            <a:avLst/>
            <a:gdLst/>
            <a:ahLst/>
            <a:cxnLst/>
            <a:rect r="r" b="b" t="t" l="l"/>
            <a:pathLst>
              <a:path h="841933" w="7918177">
                <a:moveTo>
                  <a:pt x="0" y="0"/>
                </a:moveTo>
                <a:lnTo>
                  <a:pt x="7918178" y="0"/>
                </a:lnTo>
                <a:lnTo>
                  <a:pt x="7918178" y="841933"/>
                </a:lnTo>
                <a:lnTo>
                  <a:pt x="0" y="8419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1049" y="4029675"/>
            <a:ext cx="11272849" cy="1581904"/>
          </a:xfrm>
          <a:custGeom>
            <a:avLst/>
            <a:gdLst/>
            <a:ahLst/>
            <a:cxnLst/>
            <a:rect r="r" b="b" t="t" l="l"/>
            <a:pathLst>
              <a:path h="1581904" w="11272849">
                <a:moveTo>
                  <a:pt x="0" y="0"/>
                </a:moveTo>
                <a:lnTo>
                  <a:pt x="11272849" y="0"/>
                </a:lnTo>
                <a:lnTo>
                  <a:pt x="11272849" y="1581904"/>
                </a:lnTo>
                <a:lnTo>
                  <a:pt x="0" y="15819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-1125367" y="6404966"/>
            <a:ext cx="1993116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91049" y="7195541"/>
            <a:ext cx="10031226" cy="861713"/>
          </a:xfrm>
          <a:custGeom>
            <a:avLst/>
            <a:gdLst/>
            <a:ahLst/>
            <a:cxnLst/>
            <a:rect r="r" b="b" t="t" l="l"/>
            <a:pathLst>
              <a:path h="861713" w="10031226">
                <a:moveTo>
                  <a:pt x="0" y="0"/>
                </a:moveTo>
                <a:lnTo>
                  <a:pt x="10031227" y="0"/>
                </a:lnTo>
                <a:lnTo>
                  <a:pt x="10031227" y="861713"/>
                </a:lnTo>
                <a:lnTo>
                  <a:pt x="0" y="8617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1049" y="8381104"/>
            <a:ext cx="10885974" cy="734122"/>
          </a:xfrm>
          <a:custGeom>
            <a:avLst/>
            <a:gdLst/>
            <a:ahLst/>
            <a:cxnLst/>
            <a:rect r="r" b="b" t="t" l="l"/>
            <a:pathLst>
              <a:path h="734122" w="10885974">
                <a:moveTo>
                  <a:pt x="0" y="0"/>
                </a:moveTo>
                <a:lnTo>
                  <a:pt x="10885975" y="0"/>
                </a:lnTo>
                <a:lnTo>
                  <a:pt x="10885975" y="734121"/>
                </a:lnTo>
                <a:lnTo>
                  <a:pt x="0" y="7341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91049" y="531959"/>
            <a:ext cx="12204188" cy="993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7"/>
              </a:lnSpc>
              <a:spcBef>
                <a:spcPct val="0"/>
              </a:spcBef>
            </a:pPr>
            <a:r>
              <a:rPr lang="en-US" sz="6531">
                <a:solidFill>
                  <a:srgbClr val="000000"/>
                </a:solidFill>
                <a:latin typeface="Bright Retro"/>
                <a:ea typeface="Bright Retro"/>
                <a:cs typeface="Bright Retro"/>
                <a:sym typeface="Bright Retro"/>
              </a:rPr>
              <a:t>Gestion de estados en Angular vs React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1049" y="1779020"/>
            <a:ext cx="487144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3569">
                <a:solidFill>
                  <a:srgbClr val="FFFFFF"/>
                </a:solidFill>
                <a:latin typeface="Bright Retro"/>
                <a:ea typeface="Bright Retro"/>
                <a:cs typeface="Bright Retro"/>
                <a:sym typeface="Bright Retro"/>
              </a:rPr>
              <a:t>La propiedad del componente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6130" y="3486750"/>
            <a:ext cx="14348699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3569">
                <a:solidFill>
                  <a:srgbClr val="FFFFFF"/>
                </a:solidFill>
                <a:latin typeface="Bright Retro"/>
                <a:ea typeface="Bright Retro"/>
                <a:cs typeface="Bright Retro"/>
                <a:sym typeface="Bright Retro"/>
              </a:rPr>
              <a:t>Sin necesidad de métodos adicionales, cambia la propiedad de manera directa y sencilla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6681191"/>
            <a:ext cx="972274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3569">
                <a:solidFill>
                  <a:srgbClr val="FFFFFF"/>
                </a:solidFill>
                <a:latin typeface="Bright Retro"/>
                <a:ea typeface="Bright Retro"/>
                <a:cs typeface="Bright Retro"/>
                <a:sym typeface="Bright Retro"/>
              </a:rPr>
              <a:t>Necesita un método para poder modificar el estado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7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851037"/>
            <a:ext cx="9621200" cy="6115897"/>
          </a:xfrm>
          <a:custGeom>
            <a:avLst/>
            <a:gdLst/>
            <a:ahLst/>
            <a:cxnLst/>
            <a:rect r="r" b="b" t="t" l="l"/>
            <a:pathLst>
              <a:path h="6115897" w="9621200">
                <a:moveTo>
                  <a:pt x="0" y="0"/>
                </a:moveTo>
                <a:lnTo>
                  <a:pt x="9621200" y="0"/>
                </a:lnTo>
                <a:lnTo>
                  <a:pt x="9621200" y="6115897"/>
                </a:lnTo>
                <a:lnTo>
                  <a:pt x="0" y="6115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061236"/>
            <a:ext cx="9116843" cy="479834"/>
          </a:xfrm>
          <a:custGeom>
            <a:avLst/>
            <a:gdLst/>
            <a:ahLst/>
            <a:cxnLst/>
            <a:rect r="r" b="b" t="t" l="l"/>
            <a:pathLst>
              <a:path h="479834" w="9116843">
                <a:moveTo>
                  <a:pt x="0" y="0"/>
                </a:moveTo>
                <a:lnTo>
                  <a:pt x="9116843" y="0"/>
                </a:lnTo>
                <a:lnTo>
                  <a:pt x="9116843" y="479834"/>
                </a:lnTo>
                <a:lnTo>
                  <a:pt x="0" y="479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06592" y="2861044"/>
            <a:ext cx="6152708" cy="2282456"/>
          </a:xfrm>
          <a:custGeom>
            <a:avLst/>
            <a:gdLst/>
            <a:ahLst/>
            <a:cxnLst/>
            <a:rect r="r" b="b" t="t" l="l"/>
            <a:pathLst>
              <a:path h="2282456" w="6152708">
                <a:moveTo>
                  <a:pt x="0" y="0"/>
                </a:moveTo>
                <a:lnTo>
                  <a:pt x="6152708" y="0"/>
                </a:lnTo>
                <a:lnTo>
                  <a:pt x="6152708" y="2282456"/>
                </a:lnTo>
                <a:lnTo>
                  <a:pt x="0" y="2282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57175"/>
            <a:ext cx="16030662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50"/>
              </a:lnSpc>
            </a:pPr>
            <a:r>
              <a:rPr lang="en-US" sz="10125">
                <a:solidFill>
                  <a:srgbClr val="FFFFFF"/>
                </a:solidFill>
                <a:latin typeface="Bright Retro"/>
                <a:ea typeface="Bright Retro"/>
                <a:cs typeface="Bright Retro"/>
                <a:sym typeface="Bright Retro"/>
              </a:rPr>
              <a:t>ngOnInit()  y ngDestroy()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7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444902"/>
            <a:ext cx="7919502" cy="2698598"/>
          </a:xfrm>
          <a:custGeom>
            <a:avLst/>
            <a:gdLst/>
            <a:ahLst/>
            <a:cxnLst/>
            <a:rect r="r" b="b" t="t" l="l"/>
            <a:pathLst>
              <a:path h="2698598" w="7919502">
                <a:moveTo>
                  <a:pt x="0" y="0"/>
                </a:moveTo>
                <a:lnTo>
                  <a:pt x="7919502" y="0"/>
                </a:lnTo>
                <a:lnTo>
                  <a:pt x="7919502" y="2698598"/>
                </a:lnTo>
                <a:lnTo>
                  <a:pt x="0" y="2698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633089"/>
            <a:ext cx="7919502" cy="3207670"/>
          </a:xfrm>
          <a:custGeom>
            <a:avLst/>
            <a:gdLst/>
            <a:ahLst/>
            <a:cxnLst/>
            <a:rect r="r" b="b" t="t" l="l"/>
            <a:pathLst>
              <a:path h="3207670" w="7919502">
                <a:moveTo>
                  <a:pt x="0" y="0"/>
                </a:moveTo>
                <a:lnTo>
                  <a:pt x="7919502" y="0"/>
                </a:lnTo>
                <a:lnTo>
                  <a:pt x="7919502" y="3207670"/>
                </a:lnTo>
                <a:lnTo>
                  <a:pt x="0" y="32076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06962" y="2444902"/>
            <a:ext cx="7209961" cy="2749580"/>
          </a:xfrm>
          <a:custGeom>
            <a:avLst/>
            <a:gdLst/>
            <a:ahLst/>
            <a:cxnLst/>
            <a:rect r="r" b="b" t="t" l="l"/>
            <a:pathLst>
              <a:path h="2749580" w="7209961">
                <a:moveTo>
                  <a:pt x="0" y="0"/>
                </a:moveTo>
                <a:lnTo>
                  <a:pt x="7209961" y="0"/>
                </a:lnTo>
                <a:lnTo>
                  <a:pt x="7209961" y="2749581"/>
                </a:lnTo>
                <a:lnTo>
                  <a:pt x="0" y="27495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602" r="0" b="-460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47943" y="6134349"/>
            <a:ext cx="7527999" cy="2706410"/>
          </a:xfrm>
          <a:custGeom>
            <a:avLst/>
            <a:gdLst/>
            <a:ahLst/>
            <a:cxnLst/>
            <a:rect r="r" b="b" t="t" l="l"/>
            <a:pathLst>
              <a:path h="2706410" w="7527999">
                <a:moveTo>
                  <a:pt x="0" y="0"/>
                </a:moveTo>
                <a:lnTo>
                  <a:pt x="7527999" y="0"/>
                </a:lnTo>
                <a:lnTo>
                  <a:pt x="7527999" y="2706410"/>
                </a:lnTo>
                <a:lnTo>
                  <a:pt x="0" y="27064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840" r="-422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349516"/>
            <a:ext cx="12432302" cy="136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45"/>
              </a:lnSpc>
            </a:pPr>
            <a:r>
              <a:rPr lang="en-US" sz="9038">
                <a:solidFill>
                  <a:srgbClr val="FFFFFF"/>
                </a:solidFill>
                <a:latin typeface="Bright Retro"/>
                <a:ea typeface="Bright Retro"/>
                <a:cs typeface="Bright Retro"/>
                <a:sym typeface="Bright Retro"/>
              </a:rPr>
              <a:t>Modularidad de Angular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717409"/>
            <a:ext cx="704790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3569">
                <a:solidFill>
                  <a:srgbClr val="000000"/>
                </a:solidFill>
                <a:latin typeface="Bright Retro"/>
                <a:ea typeface="Bright Retro"/>
                <a:cs typeface="Bright Retro"/>
                <a:sym typeface="Bright Retro"/>
              </a:rPr>
              <a:t>Aún mejor con los Standalone Components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7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66881">
            <a:off x="416304" y="387024"/>
            <a:ext cx="1827847" cy="1827847"/>
          </a:xfrm>
          <a:custGeom>
            <a:avLst/>
            <a:gdLst/>
            <a:ahLst/>
            <a:cxnLst/>
            <a:rect r="r" b="b" t="t" l="l"/>
            <a:pathLst>
              <a:path h="1827847" w="1827847">
                <a:moveTo>
                  <a:pt x="0" y="0"/>
                </a:moveTo>
                <a:lnTo>
                  <a:pt x="1827847" y="0"/>
                </a:lnTo>
                <a:lnTo>
                  <a:pt x="1827847" y="1827847"/>
                </a:lnTo>
                <a:lnTo>
                  <a:pt x="0" y="1827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159797">
            <a:off x="16209157" y="402581"/>
            <a:ext cx="1827847" cy="1827847"/>
          </a:xfrm>
          <a:custGeom>
            <a:avLst/>
            <a:gdLst/>
            <a:ahLst/>
            <a:cxnLst/>
            <a:rect r="r" b="b" t="t" l="l"/>
            <a:pathLst>
              <a:path h="1827847" w="1827847">
                <a:moveTo>
                  <a:pt x="0" y="0"/>
                </a:moveTo>
                <a:lnTo>
                  <a:pt x="1827847" y="0"/>
                </a:lnTo>
                <a:lnTo>
                  <a:pt x="1827847" y="1827846"/>
                </a:lnTo>
                <a:lnTo>
                  <a:pt x="0" y="1827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5878" y="2450311"/>
            <a:ext cx="9059448" cy="7032397"/>
          </a:xfrm>
          <a:custGeom>
            <a:avLst/>
            <a:gdLst/>
            <a:ahLst/>
            <a:cxnLst/>
            <a:rect r="r" b="b" t="t" l="l"/>
            <a:pathLst>
              <a:path h="7032397" w="9059448">
                <a:moveTo>
                  <a:pt x="0" y="0"/>
                </a:moveTo>
                <a:lnTo>
                  <a:pt x="9059448" y="0"/>
                </a:lnTo>
                <a:lnTo>
                  <a:pt x="9059448" y="7032396"/>
                </a:lnTo>
                <a:lnTo>
                  <a:pt x="0" y="7032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04360" y="3385054"/>
            <a:ext cx="7621462" cy="5478426"/>
          </a:xfrm>
          <a:custGeom>
            <a:avLst/>
            <a:gdLst/>
            <a:ahLst/>
            <a:cxnLst/>
            <a:rect r="r" b="b" t="t" l="l"/>
            <a:pathLst>
              <a:path h="5478426" w="7621462">
                <a:moveTo>
                  <a:pt x="0" y="0"/>
                </a:moveTo>
                <a:lnTo>
                  <a:pt x="7621463" y="0"/>
                </a:lnTo>
                <a:lnTo>
                  <a:pt x="7621463" y="5478426"/>
                </a:lnTo>
                <a:lnTo>
                  <a:pt x="0" y="54784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6" t="0" r="-20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31661" y="466725"/>
            <a:ext cx="13824678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0"/>
              </a:lnSpc>
            </a:pPr>
            <a:r>
              <a:rPr lang="en-US" sz="7425">
                <a:solidFill>
                  <a:srgbClr val="FFFFFF"/>
                </a:solidFill>
                <a:latin typeface="Bright Retro"/>
                <a:ea typeface="Bright Retro"/>
                <a:cs typeface="Bright Retro"/>
                <a:sym typeface="Bright Retro"/>
              </a:rPr>
              <a:t>Observables y Reactividad en Angular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7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7685" y="277056"/>
            <a:ext cx="2481615" cy="2481615"/>
          </a:xfrm>
          <a:custGeom>
            <a:avLst/>
            <a:gdLst/>
            <a:ahLst/>
            <a:cxnLst/>
            <a:rect r="r" b="b" t="t" l="l"/>
            <a:pathLst>
              <a:path h="2481615" w="2481615">
                <a:moveTo>
                  <a:pt x="0" y="0"/>
                </a:moveTo>
                <a:lnTo>
                  <a:pt x="2481615" y="0"/>
                </a:lnTo>
                <a:lnTo>
                  <a:pt x="2481615" y="2481615"/>
                </a:lnTo>
                <a:lnTo>
                  <a:pt x="0" y="24816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3399266" y="3807597"/>
            <a:ext cx="887400" cy="1555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 flipV="true">
            <a:off x="8500639" y="3788550"/>
            <a:ext cx="887400" cy="1555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 flipV="true">
            <a:off x="12679407" y="3753946"/>
            <a:ext cx="887400" cy="1555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79217" y="5917760"/>
            <a:ext cx="9601520" cy="1418732"/>
          </a:xfrm>
          <a:custGeom>
            <a:avLst/>
            <a:gdLst/>
            <a:ahLst/>
            <a:cxnLst/>
            <a:rect r="r" b="b" t="t" l="l"/>
            <a:pathLst>
              <a:path h="1418732" w="9601520">
                <a:moveTo>
                  <a:pt x="0" y="0"/>
                </a:moveTo>
                <a:lnTo>
                  <a:pt x="9601520" y="0"/>
                </a:lnTo>
                <a:lnTo>
                  <a:pt x="9601520" y="1418732"/>
                </a:lnTo>
                <a:lnTo>
                  <a:pt x="0" y="1418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9217" y="8431669"/>
            <a:ext cx="11294965" cy="1302176"/>
          </a:xfrm>
          <a:custGeom>
            <a:avLst/>
            <a:gdLst/>
            <a:ahLst/>
            <a:cxnLst/>
            <a:rect r="r" b="b" t="t" l="l"/>
            <a:pathLst>
              <a:path h="1302176" w="11294965">
                <a:moveTo>
                  <a:pt x="0" y="0"/>
                </a:moveTo>
                <a:lnTo>
                  <a:pt x="11294965" y="0"/>
                </a:lnTo>
                <a:lnTo>
                  <a:pt x="11294965" y="1302176"/>
                </a:lnTo>
                <a:lnTo>
                  <a:pt x="0" y="1302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40486" y="5801532"/>
            <a:ext cx="6707757" cy="1299250"/>
          </a:xfrm>
          <a:custGeom>
            <a:avLst/>
            <a:gdLst/>
            <a:ahLst/>
            <a:cxnLst/>
            <a:rect r="r" b="b" t="t" l="l"/>
            <a:pathLst>
              <a:path h="1299250" w="6707757">
                <a:moveTo>
                  <a:pt x="0" y="0"/>
                </a:moveTo>
                <a:lnTo>
                  <a:pt x="6707756" y="0"/>
                </a:lnTo>
                <a:lnTo>
                  <a:pt x="6707756" y="1299251"/>
                </a:lnTo>
                <a:lnTo>
                  <a:pt x="0" y="12992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7731" y="296106"/>
            <a:ext cx="8144060" cy="1885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97"/>
              </a:lnSpc>
            </a:pPr>
            <a:r>
              <a:rPr lang="en-US" sz="12497">
                <a:solidFill>
                  <a:srgbClr val="FFFFFF"/>
                </a:solidFill>
                <a:latin typeface="Bright Retro"/>
                <a:ea typeface="Bright Retro"/>
                <a:cs typeface="Bright Retro"/>
                <a:sym typeface="Bright Retro"/>
              </a:rPr>
              <a:t>Spring Boot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352098"/>
            <a:ext cx="2006518" cy="92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9"/>
              </a:lnSpc>
              <a:spcBef>
                <a:spcPct val="0"/>
              </a:spcBef>
            </a:pPr>
            <a:r>
              <a:rPr lang="en-US" sz="6091">
                <a:solidFill>
                  <a:srgbClr val="FFFFFF"/>
                </a:solidFill>
                <a:latin typeface="Bright Retro"/>
                <a:ea typeface="Bright Retro"/>
                <a:cs typeface="Bright Retro"/>
                <a:sym typeface="Bright Retro"/>
              </a:rPr>
              <a:t>Cliente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48950" y="3352098"/>
            <a:ext cx="3480877" cy="92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9"/>
              </a:lnSpc>
              <a:spcBef>
                <a:spcPct val="0"/>
              </a:spcBef>
            </a:pPr>
            <a:r>
              <a:rPr lang="en-US" sz="6091">
                <a:solidFill>
                  <a:srgbClr val="FFFFFF"/>
                </a:solidFill>
                <a:latin typeface="Bright Retro"/>
                <a:ea typeface="Bright Retro"/>
                <a:cs typeface="Bright Retro"/>
                <a:sym typeface="Bright Retro"/>
              </a:rPr>
              <a:t>Controlador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59848" y="3359876"/>
            <a:ext cx="2319840" cy="92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9"/>
              </a:lnSpc>
              <a:spcBef>
                <a:spcPct val="0"/>
              </a:spcBef>
            </a:pPr>
            <a:r>
              <a:rPr lang="en-US" sz="6091">
                <a:solidFill>
                  <a:srgbClr val="FFFFFF"/>
                </a:solidFill>
                <a:latin typeface="Bright Retro"/>
                <a:ea typeface="Bright Retro"/>
                <a:cs typeface="Bright Retro"/>
                <a:sym typeface="Bright Retro"/>
              </a:rPr>
              <a:t>Servicio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63907" y="3359876"/>
            <a:ext cx="3195393" cy="92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9"/>
              </a:lnSpc>
              <a:spcBef>
                <a:spcPct val="0"/>
              </a:spcBef>
            </a:pPr>
            <a:r>
              <a:rPr lang="en-US" sz="6091">
                <a:solidFill>
                  <a:srgbClr val="FFFFFF"/>
                </a:solidFill>
                <a:latin typeface="Bright Retro"/>
                <a:ea typeface="Bright Retro"/>
                <a:cs typeface="Bright Retro"/>
                <a:sym typeface="Bright Retro"/>
              </a:rPr>
              <a:t>Repositorio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9217" y="2172219"/>
            <a:ext cx="7821088" cy="635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9"/>
              </a:lnSpc>
              <a:spcBef>
                <a:spcPct val="0"/>
              </a:spcBef>
            </a:pPr>
            <a:r>
              <a:rPr lang="en-US" sz="4116">
                <a:solidFill>
                  <a:srgbClr val="FFFFFF"/>
                </a:solidFill>
                <a:latin typeface="Bright Retro"/>
                <a:ea typeface="Bright Retro"/>
                <a:cs typeface="Bright Retro"/>
                <a:sym typeface="Bright Retro"/>
              </a:rPr>
              <a:t>Ciclo de vida simplificado de una petición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9217" y="5153025"/>
            <a:ext cx="8270717" cy="64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1"/>
              </a:lnSpc>
              <a:spcBef>
                <a:spcPct val="0"/>
              </a:spcBef>
            </a:pPr>
            <a:r>
              <a:rPr lang="en-US" sz="4326">
                <a:solidFill>
                  <a:srgbClr val="FFFFFF"/>
                </a:solidFill>
                <a:latin typeface="Bright Retro"/>
                <a:ea typeface="Bright Retro"/>
                <a:cs typeface="Bright Retro"/>
                <a:sym typeface="Bright Retro"/>
              </a:rPr>
              <a:t>Petición del cliente en mi caso de Angular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9217" y="7851141"/>
            <a:ext cx="11573577" cy="580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4"/>
              </a:lnSpc>
              <a:spcBef>
                <a:spcPct val="0"/>
              </a:spcBef>
            </a:pPr>
            <a:r>
              <a:rPr lang="en-US" sz="3753">
                <a:solidFill>
                  <a:srgbClr val="FFFFFF"/>
                </a:solidFill>
                <a:latin typeface="Bright Retro"/>
                <a:ea typeface="Bright Retro"/>
                <a:cs typeface="Bright Retro"/>
                <a:sym typeface="Bright Retro"/>
              </a:rPr>
              <a:t>En mi caso, todos los métodos post, put y delete requieren de token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40486" y="5143500"/>
            <a:ext cx="6707757" cy="483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1"/>
              </a:lnSpc>
              <a:spcBef>
                <a:spcPct val="0"/>
              </a:spcBef>
            </a:pPr>
            <a:r>
              <a:rPr lang="en-US" sz="3176">
                <a:solidFill>
                  <a:srgbClr val="FFFFFF"/>
                </a:solidFill>
                <a:latin typeface="Bright Retro"/>
                <a:ea typeface="Bright Retro"/>
                <a:cs typeface="Bright Retro"/>
                <a:sym typeface="Bright Retro"/>
              </a:rPr>
              <a:t>Interceptor que añade el token en la cabecera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7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18437" y="1417789"/>
            <a:ext cx="4865405" cy="1894500"/>
          </a:xfrm>
          <a:custGeom>
            <a:avLst/>
            <a:gdLst/>
            <a:ahLst/>
            <a:cxnLst/>
            <a:rect r="r" b="b" t="t" l="l"/>
            <a:pathLst>
              <a:path h="1894500" w="4865405">
                <a:moveTo>
                  <a:pt x="0" y="0"/>
                </a:moveTo>
                <a:lnTo>
                  <a:pt x="4865404" y="0"/>
                </a:lnTo>
                <a:lnTo>
                  <a:pt x="4865404" y="1894500"/>
                </a:lnTo>
                <a:lnTo>
                  <a:pt x="0" y="1894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863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525717"/>
            <a:ext cx="8895879" cy="3471539"/>
          </a:xfrm>
          <a:custGeom>
            <a:avLst/>
            <a:gdLst/>
            <a:ahLst/>
            <a:cxnLst/>
            <a:rect r="r" b="b" t="t" l="l"/>
            <a:pathLst>
              <a:path h="3471539" w="8895879">
                <a:moveTo>
                  <a:pt x="0" y="0"/>
                </a:moveTo>
                <a:lnTo>
                  <a:pt x="8895879" y="0"/>
                </a:lnTo>
                <a:lnTo>
                  <a:pt x="8895879" y="3471538"/>
                </a:lnTo>
                <a:lnTo>
                  <a:pt x="0" y="3471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71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211146"/>
            <a:ext cx="16855141" cy="1390549"/>
          </a:xfrm>
          <a:custGeom>
            <a:avLst/>
            <a:gdLst/>
            <a:ahLst/>
            <a:cxnLst/>
            <a:rect r="r" b="b" t="t" l="l"/>
            <a:pathLst>
              <a:path h="1390549" w="16855141">
                <a:moveTo>
                  <a:pt x="0" y="0"/>
                </a:moveTo>
                <a:lnTo>
                  <a:pt x="16855141" y="0"/>
                </a:lnTo>
                <a:lnTo>
                  <a:pt x="16855141" y="1390549"/>
                </a:lnTo>
                <a:lnTo>
                  <a:pt x="0" y="13905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161828"/>
            <a:ext cx="11571379" cy="2373264"/>
          </a:xfrm>
          <a:custGeom>
            <a:avLst/>
            <a:gdLst/>
            <a:ahLst/>
            <a:cxnLst/>
            <a:rect r="r" b="b" t="t" l="l"/>
            <a:pathLst>
              <a:path h="2373264" w="11571379">
                <a:moveTo>
                  <a:pt x="0" y="0"/>
                </a:moveTo>
                <a:lnTo>
                  <a:pt x="11571379" y="0"/>
                </a:lnTo>
                <a:lnTo>
                  <a:pt x="11571379" y="2373265"/>
                </a:lnTo>
                <a:lnTo>
                  <a:pt x="0" y="23732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95" r="0" b="-119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27801" y="6525717"/>
            <a:ext cx="6574151" cy="3471539"/>
          </a:xfrm>
          <a:custGeom>
            <a:avLst/>
            <a:gdLst/>
            <a:ahLst/>
            <a:cxnLst/>
            <a:rect r="r" b="b" t="t" l="l"/>
            <a:pathLst>
              <a:path h="3471539" w="6574151">
                <a:moveTo>
                  <a:pt x="0" y="0"/>
                </a:moveTo>
                <a:lnTo>
                  <a:pt x="6574151" y="0"/>
                </a:lnTo>
                <a:lnTo>
                  <a:pt x="6574151" y="3471538"/>
                </a:lnTo>
                <a:lnTo>
                  <a:pt x="0" y="34715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05" t="0" r="-2805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85775"/>
            <a:ext cx="4236006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3569">
                <a:solidFill>
                  <a:srgbClr val="FFFFFF"/>
                </a:solidFill>
                <a:latin typeface="Bright Retro"/>
                <a:ea typeface="Bright Retro"/>
                <a:cs typeface="Bright Retro"/>
                <a:sym typeface="Bright Retro"/>
              </a:rPr>
              <a:t>Método de un controlador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27014" y="646018"/>
            <a:ext cx="504825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3569">
                <a:solidFill>
                  <a:srgbClr val="FFFFFF"/>
                </a:solidFill>
                <a:latin typeface="Bright Retro"/>
                <a:ea typeface="Bright Retro"/>
                <a:cs typeface="Bright Retro"/>
                <a:sym typeface="Bright Retro"/>
              </a:rPr>
              <a:t>Serialización y deserialización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668221"/>
            <a:ext cx="357378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3569">
                <a:solidFill>
                  <a:srgbClr val="FFFFFF"/>
                </a:solidFill>
                <a:latin typeface="Bright Retro"/>
                <a:ea typeface="Bright Retro"/>
                <a:cs typeface="Bright Retro"/>
                <a:sym typeface="Bright Retro"/>
              </a:rPr>
              <a:t>Método de un servicio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982792"/>
            <a:ext cx="410956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3569">
                <a:solidFill>
                  <a:srgbClr val="FFFFFF"/>
                </a:solidFill>
                <a:latin typeface="Bright Retro"/>
                <a:ea typeface="Bright Retro"/>
                <a:cs typeface="Bright Retro"/>
                <a:sym typeface="Bright Retro"/>
              </a:rPr>
              <a:t>Método de un repositorio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DAGqcsHkAJ4</dc:identifier>
  <dcterms:modified xsi:type="dcterms:W3CDTF">2011-08-01T06:04:30Z</dcterms:modified>
  <cp:revision>1</cp:revision>
  <dc:title>Recrea De Juerga</dc:title>
</cp:coreProperties>
</file>